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714" autoAdjust="0"/>
  </p:normalViewPr>
  <p:slideViewPr>
    <p:cSldViewPr>
      <p:cViewPr varScale="1">
        <p:scale>
          <a:sx n="84" d="100"/>
          <a:sy n="84" d="100"/>
        </p:scale>
        <p:origin x="-912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F1DF39-D551-435D-84F8-4CF285BF08A3}" type="datetimeFigureOut">
              <a:rPr lang="en-US" smtClean="0"/>
              <a:t>8/24/2011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FBA958-3703-4D46-B61C-A8D0E061A01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Using</a:t>
            </a:r>
            <a:r>
              <a:rPr lang="en-US" baseline="0" dirty="0" smtClean="0"/>
              <a:t> a design. Intermixed bullets and numbers. Wrong placement of pictures but can’t do anything about it.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FBA958-3703-4D46-B61C-A8D0E061A019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Used an</a:t>
            </a:r>
            <a:r>
              <a:rPr lang="en-US" baseline="0" dirty="0" smtClean="0"/>
              <a:t> already registered layout since there was only one picture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FBA958-3703-4D46-B61C-A8D0E061A019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Again an</a:t>
            </a:r>
            <a:r>
              <a:rPr lang="en-US" baseline="0" dirty="0" smtClean="0"/>
              <a:t> already existing layout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FBA958-3703-4D46-B61C-A8D0E061A019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By this point I am using a blank layout and inserting objects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FBA958-3703-4D46-B61C-A8D0E061A019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4</a:t>
            </a:r>
            <a:r>
              <a:rPr lang="en-US" baseline="0" dirty="0" smtClean="0"/>
              <a:t> pictures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FBA958-3703-4D46-B61C-A8D0E061A019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Notice the design edge is not breached in these sc</a:t>
            </a:r>
            <a:r>
              <a:rPr lang="en-US" baseline="0" dirty="0" smtClean="0"/>
              <a:t>reens. It acts like an additional margin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FBA958-3703-4D46-B61C-A8D0E061A019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91E97AB-E1D9-40FB-A105-1606B64F08F4}" type="datetimeFigureOut">
              <a:rPr lang="en-US" smtClean="0"/>
              <a:pPr/>
              <a:t>8/24/2011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478EA3D7-B6CF-4256-8B3B-9CF6012214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91E97AB-E1D9-40FB-A105-1606B64F08F4}" type="datetimeFigureOut">
              <a:rPr lang="en-US" smtClean="0"/>
              <a:pPr/>
              <a:t>8/24/2011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8EA3D7-B6CF-4256-8B3B-9CF60122140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91E97AB-E1D9-40FB-A105-1606B64F08F4}" type="datetimeFigureOut">
              <a:rPr lang="en-US" smtClean="0"/>
              <a:pPr/>
              <a:t>8/24/2011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8EA3D7-B6CF-4256-8B3B-9CF6012214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191E97AB-E1D9-40FB-A105-1606B64F08F4}" type="datetimeFigureOut">
              <a:rPr lang="en-US" smtClean="0"/>
              <a:pPr/>
              <a:t>8/24/2011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78EA3D7-B6CF-4256-8B3B-9CF6012214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91E97AB-E1D9-40FB-A105-1606B64F08F4}" type="datetimeFigureOut">
              <a:rPr lang="en-US" smtClean="0"/>
              <a:pPr/>
              <a:t>8/24/2011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8EA3D7-B6CF-4256-8B3B-9CF6012214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91E97AB-E1D9-40FB-A105-1606B64F08F4}" type="datetimeFigureOut">
              <a:rPr lang="en-US" smtClean="0"/>
              <a:pPr/>
              <a:t>8/24/2011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478EA3D7-B6CF-4256-8B3B-9CF6012214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91E97AB-E1D9-40FB-A105-1606B64F08F4}" type="datetimeFigureOut">
              <a:rPr lang="en-US" smtClean="0"/>
              <a:pPr/>
              <a:t>8/24/2011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8EA3D7-B6CF-4256-8B3B-9CF6012214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E97AB-E1D9-40FB-A105-1606B64F08F4}" type="datetimeFigureOut">
              <a:rPr lang="en-US" smtClean="0"/>
              <a:pPr/>
              <a:t>8/24/2011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EA3D7-B6CF-4256-8B3B-9CF6012214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91E97AB-E1D9-40FB-A105-1606B64F08F4}" type="datetimeFigureOut">
              <a:rPr lang="en-US" smtClean="0"/>
              <a:pPr/>
              <a:t>8/24/2011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8EA3D7-B6CF-4256-8B3B-9CF6012214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91E97AB-E1D9-40FB-A105-1606B64F08F4}" type="datetimeFigureOut">
              <a:rPr lang="en-US" smtClean="0"/>
              <a:pPr/>
              <a:t>8/24/2011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8EA3D7-B6CF-4256-8B3B-9CF6012214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91E97AB-E1D9-40FB-A105-1606B64F08F4}" type="datetimeFigureOut">
              <a:rPr lang="en-US" smtClean="0"/>
              <a:pPr/>
              <a:t>8/24/2011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8EA3D7-B6CF-4256-8B3B-9CF6012214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91E97AB-E1D9-40FB-A105-1606B64F08F4}" type="datetimeFigureOut">
              <a:rPr lang="en-US" smtClean="0"/>
              <a:pPr/>
              <a:t>8/24/2011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8EA3D7-B6CF-4256-8B3B-9CF6012214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4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191E97AB-E1D9-40FB-A105-1606B64F08F4}" type="datetimeFigureOut">
              <a:rPr lang="en-US" smtClean="0"/>
              <a:pPr/>
              <a:t>8/24/2011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478EA3D7-B6CF-4256-8B3B-9CF60122140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96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4.xml"/><Relationship Id="rId1" Type="http://schemas.openxmlformats.org/officeDocument/2006/relationships/audio" Target="../media/audio1.wav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.xml"/><Relationship Id="rId1" Type="http://schemas.openxmlformats.org/officeDocument/2006/relationships/audio" Target="../media/audio1.wav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 canada.wav">
            <a:hlinkClick r:id="" action="ppaction://media"/>
          </p:cNvPr>
          <p:cNvPicPr>
            <a:picLocks noRot="1" noChangeAspect="1"/>
          </p:cNvPicPr>
          <p:nvPr>
            <a:wavAudioFile r:embed="rId1" name="o canada.wav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12" name="o canada.wav">
            <a:hlinkClick r:id="" action="ppaction://media"/>
          </p:cNvPr>
          <p:cNvPicPr>
            <a:picLocks noRot="1" noChangeAspect="1"/>
          </p:cNvPicPr>
          <p:nvPr>
            <a:wavAudioFile r:embed="rId1" name="o canada.wav"/>
          </p:nvPr>
        </p:nvPicPr>
        <p:blipFill>
          <a:blip r:embed="rId5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algn="ctr"/>
            <a:r>
              <a:rPr lang="en-US" dirty="0" smtClean="0"/>
              <a:t>Formation Of Canada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52400" y="914400"/>
            <a:ext cx="3657600" cy="55626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Generally, North America was colonized by water rights:</a:t>
            </a:r>
          </a:p>
          <a:p>
            <a:pPr marL="514350" indent="-50800">
              <a:buFont typeface="+mj-lt"/>
              <a:buAutoNum type="arabicPeriod"/>
            </a:pPr>
            <a:r>
              <a:rPr lang="en-US" dirty="0" smtClean="0"/>
              <a:t>British using the watershed of Hudson Bay</a:t>
            </a:r>
          </a:p>
          <a:p>
            <a:pPr marL="514350" indent="-50800">
              <a:buFont typeface="+mj-lt"/>
              <a:buAutoNum type="arabicPeriod"/>
            </a:pPr>
            <a:r>
              <a:rPr lang="en-US" dirty="0" smtClean="0"/>
              <a:t>Russian: Water into the pacific</a:t>
            </a:r>
          </a:p>
          <a:p>
            <a:pPr marL="514350" indent="-50800">
              <a:buFont typeface="+mj-lt"/>
              <a:buAutoNum type="arabicPeriod"/>
            </a:pPr>
            <a:r>
              <a:rPr lang="en-US" dirty="0" smtClean="0"/>
              <a:t>Spanish: Water of the </a:t>
            </a:r>
            <a:r>
              <a:rPr lang="en-US" dirty="0" err="1" smtClean="0"/>
              <a:t>Missippi</a:t>
            </a:r>
            <a:r>
              <a:rPr lang="en-US" dirty="0" smtClean="0"/>
              <a:t> basin (ceded to France)</a:t>
            </a:r>
          </a:p>
          <a:p>
            <a:pPr marL="514350" indent="-50800">
              <a:buFont typeface="+mj-lt"/>
              <a:buAutoNum type="arabicPeriod"/>
            </a:pPr>
            <a:r>
              <a:rPr lang="en-US" dirty="0" smtClean="0"/>
              <a:t>French: Water of the Great Lakes</a:t>
            </a:r>
          </a:p>
          <a:p>
            <a:pPr marL="514350" indent="-514350"/>
            <a:r>
              <a:rPr lang="en-US" dirty="0" smtClean="0"/>
              <a:t>Wars that were adjuncts to European wars changed many boundaries</a:t>
            </a:r>
          </a:p>
          <a:p>
            <a:pPr marL="514350" indent="-514350"/>
            <a:r>
              <a:rPr lang="en-US" dirty="0" smtClean="0"/>
              <a:t>Southern Border determined by treaties with the United States in 1842 and 1871</a:t>
            </a:r>
          </a:p>
          <a:p>
            <a:pPr marL="514350" indent="-514350"/>
            <a:r>
              <a:rPr lang="en-US" dirty="0" smtClean="0"/>
              <a:t>The last Big British possession in North America, Newfoundland, was ceded to </a:t>
            </a:r>
            <a:r>
              <a:rPr lang="en-US" dirty="0" err="1" smtClean="0"/>
              <a:t>canada</a:t>
            </a:r>
            <a:r>
              <a:rPr lang="en-US" dirty="0" smtClean="0"/>
              <a:t> in 1949</a:t>
            </a:r>
          </a:p>
          <a:p>
            <a:pPr marL="514350" indent="-50800">
              <a:buNone/>
            </a:pPr>
            <a:endParaRPr lang="en-US" dirty="0" smtClean="0"/>
          </a:p>
        </p:txBody>
      </p:sp>
      <p:pic>
        <p:nvPicPr>
          <p:cNvPr id="7" name="Content Placeholder 6" descr="america1763.jpg"/>
          <p:cNvPicPr>
            <a:picLocks noGrp="1" noChangeAspect="1"/>
          </p:cNvPicPr>
          <p:nvPr>
            <p:ph sz="half" idx="2"/>
          </p:nvPr>
        </p:nvPicPr>
        <p:blipFill>
          <a:blip r:embed="rId6" cstate="print"/>
          <a:stretch>
            <a:fillRect/>
          </a:stretch>
        </p:blipFill>
        <p:spPr>
          <a:xfrm>
            <a:off x="4876800" y="914400"/>
            <a:ext cx="3124200" cy="2466473"/>
          </a:xfrm>
        </p:spPr>
      </p:pic>
      <p:pic>
        <p:nvPicPr>
          <p:cNvPr id="9" name="Picture 8" descr="map-canada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19800" y="3886200"/>
            <a:ext cx="2126407" cy="1676400"/>
          </a:xfrm>
          <a:prstGeom prst="rect">
            <a:avLst/>
          </a:prstGeom>
        </p:spPr>
      </p:pic>
      <p:pic>
        <p:nvPicPr>
          <p:cNvPr id="10" name="o canada.wav">
            <a:hlinkClick r:id="" action="ppaction://media"/>
          </p:cNvPr>
          <p:cNvPicPr>
            <a:picLocks noRot="1" noChangeAspect="1"/>
          </p:cNvPicPr>
          <p:nvPr>
            <a:wavAudioFile r:embed="rId1" name="o canada.wav"/>
          </p:nvPr>
        </p:nvPicPr>
        <p:blipFill>
          <a:blip r:embed="rId8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8" name="Picture 7" descr="1791.jpg"/>
          <p:cNvPicPr>
            <a:picLocks noChangeAspect="1"/>
          </p:cNvPicPr>
          <p:nvPr/>
        </p:nvPicPr>
        <p:blipFill>
          <a:blip r:embed="rId9" cstate="print"/>
          <a:srcRect r="3448" b="14707"/>
          <a:stretch>
            <a:fillRect/>
          </a:stretch>
        </p:blipFill>
        <p:spPr>
          <a:xfrm>
            <a:off x="3810000" y="3276600"/>
            <a:ext cx="2133600" cy="3048000"/>
          </a:xfrm>
          <a:prstGeom prst="rect">
            <a:avLst/>
          </a:prstGeom>
        </p:spPr>
      </p:pic>
    </p:spTree>
  </p:cSld>
  <p:clrMapOvr>
    <a:masterClrMapping/>
  </p:clrMapOvr>
  <p:transition advClick="0" advTm="10000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>
                <p:cTn id="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numSld="999" showWhenStopped="0">
                <p:cTn id="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670560"/>
          </a:xfrm>
        </p:spPr>
        <p:txBody>
          <a:bodyPr/>
          <a:lstStyle/>
          <a:p>
            <a:pPr algn="ctr"/>
            <a:r>
              <a:rPr lang="en-US" dirty="0" smtClean="0"/>
              <a:t>Formation of Toronto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295400"/>
            <a:ext cx="352044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City begins as Fort York, erected to protect the western approaches of lake Ontario</a:t>
            </a:r>
          </a:p>
          <a:p>
            <a:r>
              <a:rPr lang="en-US" dirty="0" smtClean="0"/>
              <a:t>In 1834, the city outside the fort is renamed Toronto, </a:t>
            </a:r>
            <a:r>
              <a:rPr lang="en-US" dirty="0" err="1" smtClean="0"/>
              <a:t>indian</a:t>
            </a:r>
            <a:r>
              <a:rPr lang="en-US" dirty="0" smtClean="0"/>
              <a:t> for meeting place</a:t>
            </a:r>
          </a:p>
          <a:p>
            <a:r>
              <a:rPr lang="en-US" dirty="0" smtClean="0"/>
              <a:t>Today is it a bustling city of 2.5 million</a:t>
            </a:r>
            <a:endParaRPr lang="en-US" dirty="0"/>
          </a:p>
        </p:txBody>
      </p:sp>
      <p:pic>
        <p:nvPicPr>
          <p:cNvPr id="6" name="Content Placeholder 5" descr="fort york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133600"/>
            <a:ext cx="2671762" cy="3566940"/>
          </a:xfrm>
        </p:spPr>
      </p:pic>
    </p:spTree>
  </p:cSld>
  <p:clrMapOvr>
    <a:masterClrMapping/>
  </p:clrMapOvr>
  <p:transition advClick="0" advTm="8000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Toronto, Home of The Toronto Maple Leafs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One of 3 original teams of the NHL</a:t>
            </a:r>
          </a:p>
          <a:p>
            <a:r>
              <a:rPr lang="en-US" dirty="0" smtClean="0"/>
              <a:t>Originally named the arenas, become the Toronto St Patrick’s and then the Maple Leafs on 1927</a:t>
            </a:r>
          </a:p>
          <a:p>
            <a:r>
              <a:rPr lang="en-US" dirty="0" smtClean="0"/>
              <a:t>To the right is the original emblem of the team and below that is the modern emblem</a:t>
            </a:r>
            <a:endParaRPr lang="en-US" dirty="0"/>
          </a:p>
        </p:txBody>
      </p:sp>
      <p:pic>
        <p:nvPicPr>
          <p:cNvPr id="5" name="Content Placeholder 4" descr="toronto arena.pn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5638800" y="1295400"/>
            <a:ext cx="1905000" cy="2019300"/>
          </a:xfrm>
        </p:spPr>
      </p:pic>
      <p:pic>
        <p:nvPicPr>
          <p:cNvPr id="6" name="Picture 5" descr="mapleleaf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5000" y="3886200"/>
            <a:ext cx="1905000" cy="1428750"/>
          </a:xfrm>
          <a:prstGeom prst="rect">
            <a:avLst/>
          </a:prstGeom>
        </p:spPr>
      </p:pic>
      <p:pic>
        <p:nvPicPr>
          <p:cNvPr id="7" name="o canada.wav">
            <a:hlinkClick r:id="" action="ppaction://media"/>
          </p:cNvPr>
          <p:cNvPicPr>
            <a:picLocks noRot="1" noChangeAspect="1"/>
          </p:cNvPicPr>
          <p:nvPr>
            <a:wavAudioFile r:embed="rId1" name="o canada.wav"/>
          </p:nvPr>
        </p:nvPicPr>
        <p:blipFill>
          <a:blip r:embed="rId6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6000">
    <p:wipe dir="d"/>
  </p:transition>
  <p:timing>
    <p:tnLst>
      <p:par>
        <p:cTn id="1" dur="indefinite" restart="never" nodeType="tmRoot">
          <p:childTnLst>
            <p:audio>
              <p:cMediaNode showWhenStopped="0"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381000"/>
            <a:ext cx="868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We highlight two players of the Toronto Maple leafs.</a:t>
            </a:r>
            <a:endParaRPr lang="en-US" dirty="0"/>
          </a:p>
        </p:txBody>
      </p:sp>
      <p:pic>
        <p:nvPicPr>
          <p:cNvPr id="6" name="Picture 5" descr="bill barilk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914400"/>
            <a:ext cx="2857500" cy="24955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81400" y="1295400"/>
            <a:ext cx="4495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 the left is Bill </a:t>
            </a:r>
            <a:r>
              <a:rPr lang="en-US" dirty="0" err="1" smtClean="0"/>
              <a:t>Barilko</a:t>
            </a:r>
            <a:r>
              <a:rPr lang="en-US" dirty="0" smtClean="0"/>
              <a:t> who scored the winning goal in overtime to clinch the Stanley Cup for Toronto in 1951 (the 1950-1951 season). Tragically, a few months after this, he was lost in a plane crash in the Northwest Territories</a:t>
            </a:r>
            <a:endParaRPr lang="en-US" dirty="0"/>
          </a:p>
        </p:txBody>
      </p:sp>
      <p:pic>
        <p:nvPicPr>
          <p:cNvPr id="8" name="Picture 7" descr="the big 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9600" y="3505200"/>
            <a:ext cx="2514600" cy="291693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657600" y="3810000"/>
            <a:ext cx="4495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 the right is one of the greatest hockey </a:t>
            </a:r>
            <a:r>
              <a:rPr lang="en-US" dirty="0" smtClean="0"/>
              <a:t>players </a:t>
            </a:r>
            <a:r>
              <a:rPr lang="en-US" dirty="0" smtClean="0"/>
              <a:t>ever, Frank </a:t>
            </a:r>
            <a:r>
              <a:rPr lang="en-US" dirty="0" err="1" smtClean="0"/>
              <a:t>Mahovlich</a:t>
            </a:r>
            <a:r>
              <a:rPr lang="en-US" dirty="0" smtClean="0"/>
              <a:t>, better known as </a:t>
            </a:r>
            <a:r>
              <a:rPr lang="en-US" i="1" dirty="0" smtClean="0"/>
              <a:t>T</a:t>
            </a:r>
            <a:r>
              <a:rPr lang="en-US" b="1" i="1" dirty="0" smtClean="0"/>
              <a:t>he </a:t>
            </a:r>
            <a:r>
              <a:rPr lang="en-US" b="1" i="1" dirty="0" smtClean="0"/>
              <a:t>Bi</a:t>
            </a:r>
            <a:r>
              <a:rPr lang="en-US" b="1" i="1" dirty="0" smtClean="0"/>
              <a:t>g </a:t>
            </a:r>
            <a:r>
              <a:rPr lang="en-US" b="1" i="1" dirty="0" smtClean="0"/>
              <a:t>M</a:t>
            </a:r>
            <a:r>
              <a:rPr lang="en-US" dirty="0" smtClean="0"/>
              <a:t>. While playing for Toronto, he led the Maple leafs to several Stanley Cups on the 1960’s. </a:t>
            </a:r>
          </a:p>
          <a:p>
            <a:endParaRPr lang="en-US" dirty="0"/>
          </a:p>
          <a:p>
            <a:r>
              <a:rPr lang="en-US" dirty="0" smtClean="0"/>
              <a:t>Traded to </a:t>
            </a:r>
            <a:r>
              <a:rPr lang="en-US" dirty="0" smtClean="0"/>
              <a:t>Montreal</a:t>
            </a:r>
            <a:r>
              <a:rPr lang="en-US" dirty="0" smtClean="0"/>
              <a:t>, he teamed with his brother Pete to help Montreal win the Stanley cup each season he was there</a:t>
            </a:r>
            <a:endParaRPr lang="en-US" dirty="0"/>
          </a:p>
        </p:txBody>
      </p:sp>
    </p:spTree>
  </p:cSld>
  <p:clrMapOvr>
    <a:masterClrMapping/>
  </p:clrMapOvr>
  <p:transition advClick="0" advTm="6000">
    <p:wipe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228600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Toronto also has the Toronto Blue Jays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990600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Phillies were Playing the Blue Jays on July 1</a:t>
            </a:r>
            <a:r>
              <a:rPr lang="en-US" baseline="30000" dirty="0" smtClean="0"/>
              <a:t>st</a:t>
            </a:r>
            <a:r>
              <a:rPr lang="en-US" dirty="0" smtClean="0"/>
              <a:t> of this year. You may recognize, in one of the pictures below, a spectator at this game.</a:t>
            </a:r>
            <a:endParaRPr lang="en-US" dirty="0"/>
          </a:p>
        </p:txBody>
      </p:sp>
      <p:pic>
        <p:nvPicPr>
          <p:cNvPr id="4" name="Picture 3" descr="ticke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4800600"/>
            <a:ext cx="2209800" cy="779734"/>
          </a:xfrm>
          <a:prstGeom prst="rect">
            <a:avLst/>
          </a:prstGeom>
        </p:spPr>
      </p:pic>
      <p:pic>
        <p:nvPicPr>
          <p:cNvPr id="5" name="Picture 4" descr="toronto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19800" y="4572000"/>
            <a:ext cx="2158365" cy="1226820"/>
          </a:xfrm>
          <a:prstGeom prst="rect">
            <a:avLst/>
          </a:prstGeom>
        </p:spPr>
      </p:pic>
      <p:pic>
        <p:nvPicPr>
          <p:cNvPr id="6" name="Picture 5" descr="toronto1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19800" y="1828800"/>
            <a:ext cx="2131695" cy="1165860"/>
          </a:xfrm>
          <a:prstGeom prst="rect">
            <a:avLst/>
          </a:prstGeom>
        </p:spPr>
      </p:pic>
      <p:pic>
        <p:nvPicPr>
          <p:cNvPr id="7" name="Picture 6" descr="toronto1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7200" y="1828800"/>
            <a:ext cx="2201549" cy="262089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819400" y="2057400"/>
            <a:ext cx="3048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Yes, your instructor, while up in Toronto for a dance festival, also bought tickets to the game.</a:t>
            </a:r>
          </a:p>
          <a:p>
            <a:endParaRPr lang="en-US" dirty="0"/>
          </a:p>
          <a:p>
            <a:r>
              <a:rPr lang="en-US" dirty="0" smtClean="0"/>
              <a:t>The </a:t>
            </a:r>
            <a:r>
              <a:rPr lang="en-US" dirty="0" err="1" smtClean="0"/>
              <a:t>Phils</a:t>
            </a:r>
            <a:r>
              <a:rPr lang="en-US" dirty="0" smtClean="0"/>
              <a:t> won 7-6 but the Toronto fans were very welcoming.</a:t>
            </a:r>
          </a:p>
          <a:p>
            <a:endParaRPr lang="en-US" dirty="0"/>
          </a:p>
          <a:p>
            <a:r>
              <a:rPr lang="en-US" dirty="0" smtClean="0"/>
              <a:t>July 1</a:t>
            </a:r>
            <a:r>
              <a:rPr lang="en-US" baseline="30000" dirty="0" smtClean="0"/>
              <a:t>st</a:t>
            </a:r>
            <a:r>
              <a:rPr lang="en-US" dirty="0" smtClean="0"/>
              <a:t> was Canada Day and the pre game activity was extremely moving with the Canadian Armed Forces being highlighted.</a:t>
            </a:r>
            <a:endParaRPr lang="en-US" dirty="0"/>
          </a:p>
        </p:txBody>
      </p:sp>
    </p:spTree>
  </p:cSld>
  <p:clrMapOvr>
    <a:masterClrMapping/>
  </p:clrMapOvr>
  <p:transition advClick="0" advTm="10000">
    <p:pull dir="l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518160"/>
          </a:xfrm>
        </p:spPr>
        <p:txBody>
          <a:bodyPr>
            <a:normAutofit/>
          </a:bodyPr>
          <a:lstStyle/>
          <a:p>
            <a:pPr algn="ctr"/>
            <a:r>
              <a:rPr lang="en-US" sz="2400" dirty="0" smtClean="0"/>
              <a:t>Toronto: North America’s Trolley Capital</a:t>
            </a:r>
            <a:endParaRPr lang="en-US" sz="2400" dirty="0"/>
          </a:p>
        </p:txBody>
      </p:sp>
      <p:pic>
        <p:nvPicPr>
          <p:cNvPr id="10" name="Content Placeholder 9" descr="trolley1r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66575" y="1143001"/>
            <a:ext cx="3586824" cy="2133599"/>
          </a:xfrm>
        </p:spPr>
      </p:pic>
      <p:pic>
        <p:nvPicPr>
          <p:cNvPr id="11" name="Content Placeholder 10" descr="trolley3r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4038600"/>
            <a:ext cx="3521075" cy="2347384"/>
          </a:xfrm>
        </p:spPr>
      </p:pic>
      <p:sp>
        <p:nvSpPr>
          <p:cNvPr id="12" name="TextBox 11"/>
          <p:cNvSpPr txBox="1"/>
          <p:nvPr/>
        </p:nvSpPr>
        <p:spPr>
          <a:xfrm>
            <a:off x="304800" y="1219200"/>
            <a:ext cx="4191000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 smtClean="0"/>
              <a:t>Toronto is the trolley </a:t>
            </a:r>
            <a:r>
              <a:rPr lang="en-US" dirty="0" err="1" smtClean="0"/>
              <a:t>captial</a:t>
            </a:r>
            <a:r>
              <a:rPr lang="en-US" dirty="0" smtClean="0"/>
              <a:t> of North America with 12 lines running service through the area</a:t>
            </a: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 smtClean="0"/>
              <a:t>Many routes are on their own right of way in the center of major boulevards</a:t>
            </a: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 smtClean="0"/>
              <a:t>There are many instances to 2 way lines intersecting 2 way lines. This is unique within our continent at this moment.</a:t>
            </a: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 smtClean="0"/>
              <a:t>Below right is a </a:t>
            </a:r>
            <a:r>
              <a:rPr lang="en-US" dirty="0" err="1" smtClean="0"/>
              <a:t>catenary</a:t>
            </a:r>
            <a:r>
              <a:rPr lang="en-US" dirty="0" smtClean="0"/>
              <a:t> system, The catenaries provide the trolleys with power but also allow the operator to switch the rail points from his cab</a:t>
            </a: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 smtClean="0"/>
              <a:t>The “Red Rocket” pictured top right was built within Ontario as a light rail vehicle in the 1990’s </a:t>
            </a:r>
            <a:endParaRPr lang="en-US" dirty="0"/>
          </a:p>
        </p:txBody>
      </p:sp>
    </p:spTree>
  </p:cSld>
  <p:clrMapOvr>
    <a:masterClrMapping/>
  </p:clrMapOvr>
  <p:transition advClick="0" advTm="10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" y="304800"/>
            <a:ext cx="769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And, finally there was touring on and off Lake Ontario as indicated in the pictures below</a:t>
            </a:r>
            <a:endParaRPr lang="en-US" sz="2400" dirty="0"/>
          </a:p>
        </p:txBody>
      </p:sp>
      <p:pic>
        <p:nvPicPr>
          <p:cNvPr id="6" name="Picture 5" descr="tour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1143000"/>
            <a:ext cx="2565128" cy="1524000"/>
          </a:xfrm>
          <a:prstGeom prst="rect">
            <a:avLst/>
          </a:prstGeom>
        </p:spPr>
      </p:pic>
      <p:pic>
        <p:nvPicPr>
          <p:cNvPr id="7" name="Picture 6" descr="tour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0999" y="4648200"/>
            <a:ext cx="2481721" cy="1758315"/>
          </a:xfrm>
          <a:prstGeom prst="rect">
            <a:avLst/>
          </a:prstGeom>
        </p:spPr>
      </p:pic>
      <p:pic>
        <p:nvPicPr>
          <p:cNvPr id="8" name="Picture 7" descr="tour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67281" y="4876800"/>
            <a:ext cx="2287783" cy="1143000"/>
          </a:xfrm>
          <a:prstGeom prst="rect">
            <a:avLst/>
          </a:prstGeom>
        </p:spPr>
      </p:pic>
      <p:pic>
        <p:nvPicPr>
          <p:cNvPr id="9" name="Picture 8" descr="tour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96000" y="1447800"/>
            <a:ext cx="1624338" cy="12192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048000" y="1981200"/>
            <a:ext cx="2819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July 1</a:t>
            </a:r>
            <a:r>
              <a:rPr lang="en-US" baseline="30000" dirty="0" smtClean="0"/>
              <a:t>st</a:t>
            </a:r>
            <a:r>
              <a:rPr lang="en-US" dirty="0" smtClean="0"/>
              <a:t> is Canada day and Toronto marks this day with a great many parades, fairs and events.</a:t>
            </a:r>
          </a:p>
          <a:p>
            <a:endParaRPr lang="en-US" dirty="0"/>
          </a:p>
          <a:p>
            <a:r>
              <a:rPr lang="en-US" dirty="0" smtClean="0"/>
              <a:t>The two women top right partook of these events while on a tour of the city.</a:t>
            </a:r>
          </a:p>
          <a:p>
            <a:endParaRPr lang="en-US" dirty="0"/>
          </a:p>
          <a:p>
            <a:r>
              <a:rPr lang="en-US" dirty="0" smtClean="0"/>
              <a:t>There trip included a boat ride along Lake Ontario and a visit to the CN tower as indicated bottom right</a:t>
            </a:r>
            <a:endParaRPr lang="en-US" dirty="0"/>
          </a:p>
        </p:txBody>
      </p:sp>
    </p:spTree>
  </p:cSld>
  <p:clrMapOvr>
    <a:masterClrMapping/>
  </p:clrMapOvr>
  <p:transition advClick="0" advTm="8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506</TotalTime>
  <Words>642</Words>
  <Application>Microsoft Office PowerPoint</Application>
  <PresentationFormat>On-screen Show (4:3)</PresentationFormat>
  <Paragraphs>53</Paragraphs>
  <Slides>7</Slides>
  <Notes>6</Notes>
  <HiddenSlides>0</HiddenSlides>
  <MMClips>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Opulent</vt:lpstr>
      <vt:lpstr>Formation Of Canada</vt:lpstr>
      <vt:lpstr>Formation of Toronto</vt:lpstr>
      <vt:lpstr>Toronto, Home of The Toronto Maple Leafs</vt:lpstr>
      <vt:lpstr>Slide 4</vt:lpstr>
      <vt:lpstr>Slide 5</vt:lpstr>
      <vt:lpstr>Toronto: North America’s Trolley Capital</vt:lpstr>
      <vt:lpstr>Slide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Formation Of Canada</dc:title>
  <dc:creator>Administrator</dc:creator>
  <cp:lastModifiedBy>Administrator</cp:lastModifiedBy>
  <cp:revision>5</cp:revision>
  <dcterms:created xsi:type="dcterms:W3CDTF">2011-08-23T20:41:27Z</dcterms:created>
  <dcterms:modified xsi:type="dcterms:W3CDTF">2011-08-24T10:22:25Z</dcterms:modified>
</cp:coreProperties>
</file>